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669"/>
  </p:normalViewPr>
  <p:slideViewPr>
    <p:cSldViewPr snapToGrid="0">
      <p:cViewPr varScale="1">
        <p:scale>
          <a:sx n="101" d="100"/>
          <a:sy n="101" d="100"/>
        </p:scale>
        <p:origin x="10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ins, S." userId="21c5886a-091b-4581-9c09-d259536cfe9a" providerId="ADAL" clId="{19D16E0E-9A8A-4C06-B922-0D6B7D3C1030}"/>
    <pc:docChg chg="custSel modSld">
      <pc:chgData name="Bruins, S." userId="21c5886a-091b-4581-9c09-d259536cfe9a" providerId="ADAL" clId="{19D16E0E-9A8A-4C06-B922-0D6B7D3C1030}" dt="2024-11-18T09:13:53.222" v="584" actId="20577"/>
      <pc:docMkLst>
        <pc:docMk/>
      </pc:docMkLst>
      <pc:sldChg chg="modSp mod">
        <pc:chgData name="Bruins, S." userId="21c5886a-091b-4581-9c09-d259536cfe9a" providerId="ADAL" clId="{19D16E0E-9A8A-4C06-B922-0D6B7D3C1030}" dt="2024-11-18T08:53:07.991" v="571" actId="20577"/>
        <pc:sldMkLst>
          <pc:docMk/>
          <pc:sldMk cId="2966708829" sldId="258"/>
        </pc:sldMkLst>
        <pc:spChg chg="mod">
          <ac:chgData name="Bruins, S." userId="21c5886a-091b-4581-9c09-d259536cfe9a" providerId="ADAL" clId="{19D16E0E-9A8A-4C06-B922-0D6B7D3C1030}" dt="2024-11-18T08:53:07.991" v="571" actId="20577"/>
          <ac:spMkLst>
            <pc:docMk/>
            <pc:sldMk cId="2966708829" sldId="258"/>
            <ac:spMk id="3" creationId="{F950B482-F41D-BC7B-C144-E74F7705BBC7}"/>
          </ac:spMkLst>
        </pc:spChg>
      </pc:sldChg>
      <pc:sldChg chg="addSp delSp modSp mod">
        <pc:chgData name="Bruins, S." userId="21c5886a-091b-4581-9c09-d259536cfe9a" providerId="ADAL" clId="{19D16E0E-9A8A-4C06-B922-0D6B7D3C1030}" dt="2024-11-18T09:13:53.222" v="584" actId="20577"/>
        <pc:sldMkLst>
          <pc:docMk/>
          <pc:sldMk cId="3174523409" sldId="260"/>
        </pc:sldMkLst>
        <pc:spChg chg="del mod">
          <ac:chgData name="Bruins, S." userId="21c5886a-091b-4581-9c09-d259536cfe9a" providerId="ADAL" clId="{19D16E0E-9A8A-4C06-B922-0D6B7D3C1030}" dt="2024-11-18T08:38:25.475" v="538"/>
          <ac:spMkLst>
            <pc:docMk/>
            <pc:sldMk cId="3174523409" sldId="260"/>
            <ac:spMk id="3" creationId="{9C76C5D0-ED4A-DD51-1506-FEB70D2547A5}"/>
          </ac:spMkLst>
        </pc:spChg>
        <pc:graphicFrameChg chg="add mod modGraphic">
          <ac:chgData name="Bruins, S." userId="21c5886a-091b-4581-9c09-d259536cfe9a" providerId="ADAL" clId="{19D16E0E-9A8A-4C06-B922-0D6B7D3C1030}" dt="2024-11-18T09:13:53.222" v="584" actId="20577"/>
          <ac:graphicFrameMkLst>
            <pc:docMk/>
            <pc:sldMk cId="3174523409" sldId="260"/>
            <ac:graphicFrameMk id="4" creationId="{C6A5E077-A5E9-1E1A-26C9-010D4E26A51E}"/>
          </ac:graphicFrameMkLst>
        </pc:graphicFrameChg>
      </pc:sldChg>
      <pc:sldChg chg="modSp mod">
        <pc:chgData name="Bruins, S." userId="21c5886a-091b-4581-9c09-d259536cfe9a" providerId="ADAL" clId="{19D16E0E-9A8A-4C06-B922-0D6B7D3C1030}" dt="2024-11-13T12:44:56.306" v="2" actId="1076"/>
        <pc:sldMkLst>
          <pc:docMk/>
          <pc:sldMk cId="729391476" sldId="261"/>
        </pc:sldMkLst>
        <pc:spChg chg="mod">
          <ac:chgData name="Bruins, S." userId="21c5886a-091b-4581-9c09-d259536cfe9a" providerId="ADAL" clId="{19D16E0E-9A8A-4C06-B922-0D6B7D3C1030}" dt="2024-11-13T12:44:43.224" v="0" actId="20577"/>
          <ac:spMkLst>
            <pc:docMk/>
            <pc:sldMk cId="729391476" sldId="261"/>
            <ac:spMk id="3" creationId="{B445B0DE-5660-7E4D-353A-09055725636D}"/>
          </ac:spMkLst>
        </pc:spChg>
        <pc:picChg chg="mod">
          <ac:chgData name="Bruins, S." userId="21c5886a-091b-4581-9c09-d259536cfe9a" providerId="ADAL" clId="{19D16E0E-9A8A-4C06-B922-0D6B7D3C1030}" dt="2024-11-13T12:44:56.306" v="2" actId="1076"/>
          <ac:picMkLst>
            <pc:docMk/>
            <pc:sldMk cId="729391476" sldId="261"/>
            <ac:picMk id="7" creationId="{8B07BE99-8C06-D0F2-418B-A0C881547C1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8256D7-3C62-BD22-DB98-A3FD371E72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9ABC53A-C6D5-7C01-8EC9-89686008E2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4F13B3-6164-BE06-033A-506537937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77B39A-192D-6D2C-FEAD-4AAE1A587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550A75-5853-8428-B838-729764B7D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089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589D88-46D0-A146-F8D7-B296244EA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DB2D91-8E47-6C87-8DED-E6C7EE6E33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75C3177-FD20-39CB-C6E7-07C72BC08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9CAA8E-65BD-25B2-F701-F93DAC794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EA340E-AB5A-0A68-111B-CCBCCD7A9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4332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E2C5A33-EC88-1A58-7FBB-2454F4C0BB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BBF7F4E-8843-FE80-A741-436D821172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F53F83B-B7B8-6A79-308C-5AF2A7770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FDCCC5F-1487-2911-1849-7A58141C4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9037EF-B3CD-0E02-2DFE-4D4F42F84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3308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934C0D-E67B-EDE4-8294-5903601B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6028FB-296F-8F28-0F6B-808633ED3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FA0FF1-E151-9981-85E1-8AEC0A10F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1981ED-ED02-9BD4-2970-653769EF2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F8A54D-E6ED-95C2-E726-1B0350B66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05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386B-CE13-3DBB-4D0F-EF6D7E4F1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B2F5F82-CEE4-60E8-7348-15D04BFE1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7374F57-90E6-BBF3-F1F8-4E48B44F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BE3560-2775-9CE6-B220-4EB4F0923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E996B7-E636-D067-9A3D-9FA055E00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180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EFCA-5958-4566-52BE-FE02ED852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C5A0CE-3E47-61A4-83E3-2A77F0644A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78705A2-97E1-788F-7FEF-561269A67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8F327B-939E-5D23-163D-1B778769B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E8486B-64C5-CBDE-280B-053DFB62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419DE7C-03A8-2ABE-4B6A-194DB716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335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8F2321-7E32-AD17-6B0F-A85BA4D92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7F365A3-9C1D-7409-3B10-09EFC312B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EE35D4E-6A06-C555-5D62-0CC8C7362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02AFB06-AE8F-9AC6-999B-56052B1A60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B6B24A9-33DB-1C60-9888-36B3565B6A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5F2F888-9AB9-EFD2-5DC3-E3B37E8E9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38FAB00-FEEB-FA5F-B5B8-D87CC508B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18784CD-2389-8FB2-DFF7-14758F36C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894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E1C28D-A7EE-2477-F1A6-BA20AB59C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747B76E-6D4C-1B98-AE33-5359ABD2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9214B06-5584-9A04-945D-5DC5CAEC2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FB2A48D-46CB-6AA4-3203-909B6468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1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D196ABA-8BB2-CED8-E383-E5E1F7277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DFB9C7C-8D42-4CD8-6F36-2ADECB6C3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F1F915F-A25C-157C-A3C4-54F08266B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9535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799FC1-B521-887D-D4C2-7023EE5EA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B985FB-B828-F1FA-1D15-50D0E33F4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832D3FE-E006-7349-19FC-8B0DBF7CA2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234CAF6-5DF8-EDC9-A618-7DEC3A39E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A1CAC17-F255-57D9-E59A-D28CB591E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1D6247-710B-02C0-85D1-261328C8A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401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792B37-04C5-C6BC-AEC5-0F6EE8AA7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8BEAB62-AFCB-ACE0-1204-27D3106F8F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6C3E72C-5AC1-7452-BDA5-F2445F4408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76390C-4DB9-E75A-83B6-B3AFC3015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60DB2F1-3062-33C9-FE2A-DB07A4676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E9E4EA-327F-AFA5-ED07-758E2D9BA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232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97A3485-374F-460F-2109-05C298C33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16626F4-5818-48E5-728D-370EB4195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172F45-FD35-B4CA-44F2-119CC762E7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47075B-3C6B-4503-838C-8DEE74535AD4}" type="datetimeFigureOut">
              <a:rPr lang="nl-NL" smtClean="0"/>
              <a:t>18-12-2024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3CF309-07D5-CE29-1380-B05FFC5FB3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F0164C-1D61-7042-7AB8-28A6172AC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291B38-730F-4CDB-BC05-3B7958D32E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84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31014-CBC3-C649-CD63-87AE8BC988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aanmeldprocedure voor de middelbare school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DA9B70B-5C12-6B5D-653A-8B650C5C1F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6765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F22975-C0F5-5092-4CD5-D6295D624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Overstap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43BFCC-7D4B-CE4F-F843-9219FC3EE7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Leerlingen die zich willen aanmelden voor een middelbare school in de regio’s Velsen, Zuid-Kennemerland en Haarlemmermeer volgen het aanmeldsysteem De Overstap.</a:t>
            </a:r>
          </a:p>
          <a:p>
            <a:endParaRPr lang="nl-NL" dirty="0"/>
          </a:p>
          <a:p>
            <a:r>
              <a:rPr lang="nl-NL" dirty="0"/>
              <a:t>Voorheen waren er 2 lijsten waarop tegelijkertijd aangemeld kon worden: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Voor de scholen in de regio Zuid-Kennemerland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Voor de scholen in de regio Haarlemmermeer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97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5C5A36-2668-D827-6299-DEEC5CE00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Procedure overzichtelijker: één lijst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50B482-F41D-BC7B-C144-E74F7705B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Met ingang van de komende aanmelding voor schooljaar 25-26 wordt de inschrijfprocedure eerlijker, overzichtelijker en duidelijker: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alle VO-scholen in de regio’s Velsen, Haarlemmermeer en Zuid-Kennemerland staan voortaan op één inschrijflijst.</a:t>
            </a:r>
          </a:p>
        </p:txBody>
      </p:sp>
    </p:spTree>
    <p:extLst>
      <p:ext uri="{BB962C8B-B14F-4D97-AF65-F5344CB8AC3E}">
        <p14:creationId xmlns:p14="http://schemas.microsoft.com/office/powerpoint/2010/main" val="2966708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F1396F-A30A-5085-30F4-279C9001E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D83BBD-A032-F258-BAFE-CC918A4B5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De voordelen hiervan zijn:</a:t>
            </a:r>
          </a:p>
          <a:p>
            <a:pPr marL="0" indent="0">
              <a:buNone/>
            </a:pP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Een </a:t>
            </a:r>
            <a:r>
              <a:rPr lang="nl-NL" b="1" dirty="0"/>
              <a:t>eerlijker</a:t>
            </a:r>
            <a:r>
              <a:rPr lang="nl-NL" dirty="0"/>
              <a:t> systeem: er kunnen meer leerlingen op de school van voorkeur worden geplaatst omdat er geen </a:t>
            </a:r>
            <a:r>
              <a:rPr lang="nl-NL" dirty="0" err="1"/>
              <a:t>dubbelingen</a:t>
            </a:r>
            <a:r>
              <a:rPr lang="nl-NL" dirty="0"/>
              <a:t> meer voorkomen in het systeem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Een </a:t>
            </a:r>
            <a:r>
              <a:rPr lang="nl-NL" b="1" dirty="0"/>
              <a:t>duidelijker</a:t>
            </a:r>
            <a:r>
              <a:rPr lang="nl-NL" dirty="0"/>
              <a:t> systeem: na de centrale matching is er duidelijkheid voor álle leerlingen over de school van plaatsing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Een </a:t>
            </a:r>
            <a:r>
              <a:rPr lang="nl-NL" b="1" dirty="0"/>
              <a:t>overzichtelijker</a:t>
            </a:r>
            <a:r>
              <a:rPr lang="nl-NL" dirty="0"/>
              <a:t> systeem: de twee inschrijflijsten riepen veel vragen op bij ouders/verzorgers</a:t>
            </a:r>
          </a:p>
          <a:p>
            <a:pPr marL="457200" lvl="1" indent="0">
              <a:buNone/>
            </a:pP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De </a:t>
            </a:r>
            <a:r>
              <a:rPr lang="nl-NL" b="1" dirty="0"/>
              <a:t>vrije schoolkeuze </a:t>
            </a:r>
            <a:r>
              <a:rPr lang="nl-NL" dirty="0"/>
              <a:t>blijft gewaarborgd</a:t>
            </a:r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6674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8F02CF-C68A-AD77-E544-C4F48314B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Aantal op te geven scholen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C6A5E077-A5E9-1E1A-26C9-010D4E26A5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72318"/>
              </p:ext>
            </p:extLst>
          </p:nvPr>
        </p:nvGraphicFramePr>
        <p:xfrm>
          <a:off x="853440" y="2029365"/>
          <a:ext cx="10097326" cy="310286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5041043">
                  <a:extLst>
                    <a:ext uri="{9D8B030D-6E8A-4147-A177-3AD203B41FA5}">
                      <a16:colId xmlns:a16="http://schemas.microsoft.com/office/drawing/2014/main" val="1374945201"/>
                    </a:ext>
                  </a:extLst>
                </a:gridCol>
                <a:gridCol w="5056283">
                  <a:extLst>
                    <a:ext uri="{9D8B030D-6E8A-4147-A177-3AD203B41FA5}">
                      <a16:colId xmlns:a16="http://schemas.microsoft.com/office/drawing/2014/main" val="2522558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kern="100" dirty="0">
                          <a:effectLst/>
                        </a:rPr>
                        <a:t>Type school </a:t>
                      </a:r>
                      <a:r>
                        <a:rPr lang="nl-NL" sz="1200" kern="100">
                          <a:effectLst/>
                        </a:rPr>
                        <a:t>en plaats</a:t>
                      </a:r>
                      <a:endParaRPr lang="nl-NL" sz="1200" kern="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kern="100" dirty="0">
                          <a:effectLst/>
                        </a:rPr>
                        <a:t> </a:t>
                      </a:r>
                      <a:endParaRPr lang="nl-N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kern="100">
                          <a:effectLst/>
                        </a:rPr>
                        <a:t>Aantal op te geven voorkeurscholen</a:t>
                      </a:r>
                      <a:endParaRPr lang="nl-NL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25012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b="0" kern="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b="0" kern="100" dirty="0">
                          <a:effectLst/>
                        </a:rPr>
                        <a:t>Geeft de leerling zich op voor </a:t>
                      </a:r>
                      <a:r>
                        <a:rPr lang="nl-NL" sz="1200" b="1" kern="100" dirty="0">
                          <a:effectLst/>
                        </a:rPr>
                        <a:t>vmbo-t, havo of vwo </a:t>
                      </a:r>
                      <a:r>
                        <a:rPr lang="nl-NL" sz="1200" b="0" kern="100" dirty="0">
                          <a:effectLst/>
                        </a:rPr>
                        <a:t>in </a:t>
                      </a:r>
                      <a:r>
                        <a:rPr lang="nl-NL" sz="1200" b="1" kern="100" dirty="0">
                          <a:effectLst/>
                        </a:rPr>
                        <a:t>Haarlem, Haarlemmermeer of Velsen</a:t>
                      </a:r>
                      <a:r>
                        <a:rPr lang="nl-NL" sz="1200" b="0" kern="100" dirty="0">
                          <a:effectLst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b="0" kern="100" dirty="0">
                          <a:effectLst/>
                        </a:rPr>
                        <a:t> </a:t>
                      </a:r>
                      <a:endParaRPr lang="nl-NL" sz="1200" b="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kern="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kern="100" dirty="0">
                          <a:effectLst/>
                        </a:rPr>
                        <a:t>Geef 7 voorkeurscholen op</a:t>
                      </a:r>
                      <a:endParaRPr lang="nl-N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20715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b="0" kern="100" dirty="0">
                          <a:effectLst/>
                        </a:rPr>
                        <a:t>Is de school van </a:t>
                      </a:r>
                      <a:r>
                        <a:rPr lang="nl-NL" sz="1200" b="1" kern="100" dirty="0">
                          <a:effectLst/>
                        </a:rPr>
                        <a:t>eerste voorkeur </a:t>
                      </a:r>
                      <a:r>
                        <a:rPr lang="nl-NL" sz="1200" b="0" kern="100" dirty="0">
                          <a:effectLst/>
                        </a:rPr>
                        <a:t>een school in </a:t>
                      </a:r>
                      <a:r>
                        <a:rPr lang="nl-NL" sz="1200" b="1" kern="100" dirty="0">
                          <a:effectLst/>
                        </a:rPr>
                        <a:t>Velsen</a:t>
                      </a:r>
                      <a:r>
                        <a:rPr lang="nl-NL" sz="1200" b="0" kern="100" dirty="0">
                          <a:effectLst/>
                        </a:rPr>
                        <a:t>?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b="0" kern="100" dirty="0">
                          <a:effectLst/>
                        </a:rPr>
                        <a:t> </a:t>
                      </a:r>
                      <a:endParaRPr lang="nl-NL" sz="1200" b="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kern="100" dirty="0">
                          <a:effectLst/>
                        </a:rPr>
                        <a:t>Dan is de aanmelding klaar met het opgeven van deze school</a:t>
                      </a:r>
                      <a:endParaRPr lang="nl-N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47676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b="0" kern="100" dirty="0">
                          <a:effectLst/>
                        </a:rPr>
                        <a:t>Geeft de leerling zich op voor </a:t>
                      </a:r>
                      <a:r>
                        <a:rPr lang="nl-NL" sz="1200" b="1" kern="100" dirty="0">
                          <a:effectLst/>
                        </a:rPr>
                        <a:t>vmbo-t, havo of vwo </a:t>
                      </a:r>
                      <a:r>
                        <a:rPr lang="nl-NL" sz="1200" b="0" kern="100" dirty="0">
                          <a:effectLst/>
                        </a:rPr>
                        <a:t>en heeft de leerling voorkeur voor </a:t>
                      </a:r>
                      <a:r>
                        <a:rPr lang="nl-NL" sz="1200" b="1" kern="100" dirty="0">
                          <a:effectLst/>
                        </a:rPr>
                        <a:t>3 scholen in de Haarlemmermeer </a:t>
                      </a:r>
                      <a:r>
                        <a:rPr lang="nl-NL" sz="1200" b="0" kern="100" dirty="0">
                          <a:effectLst/>
                        </a:rPr>
                        <a:t>(ongeacht de rangorde op de totale lijst)?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b="0" kern="100" dirty="0">
                          <a:effectLst/>
                        </a:rPr>
                        <a:t> </a:t>
                      </a:r>
                      <a:endParaRPr lang="nl-NL" sz="1200" b="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kern="100" dirty="0">
                          <a:effectLst/>
                        </a:rPr>
                        <a:t>Dan is de aanmelding klaar met het opgeven van deze 3 scholen</a:t>
                      </a:r>
                      <a:endParaRPr lang="nl-N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22641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b="0" kern="100" dirty="0">
                          <a:effectLst/>
                        </a:rPr>
                        <a:t>Geeft de leerling zich op voor </a:t>
                      </a:r>
                      <a:r>
                        <a:rPr lang="nl-NL" sz="1200" b="1" kern="100" dirty="0">
                          <a:effectLst/>
                        </a:rPr>
                        <a:t>vmbo-basis, vmbo-kader, vmbo-gemengde leerweg</a:t>
                      </a:r>
                      <a:r>
                        <a:rPr lang="nl-NL" sz="1200" b="0" kern="100" dirty="0">
                          <a:effectLst/>
                        </a:rPr>
                        <a:t> in de </a:t>
                      </a:r>
                      <a:r>
                        <a:rPr lang="nl-NL" sz="1200" b="1" kern="100" dirty="0">
                          <a:effectLst/>
                        </a:rPr>
                        <a:t>Haarlemmermeer of Haarlem</a:t>
                      </a:r>
                      <a:r>
                        <a:rPr lang="nl-NL" sz="1200" b="0" kern="100" dirty="0">
                          <a:effectLst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b="0" kern="100" dirty="0">
                          <a:effectLst/>
                        </a:rPr>
                        <a:t> </a:t>
                      </a:r>
                      <a:endParaRPr lang="nl-NL" sz="1200" b="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200" kern="100" dirty="0">
                          <a:effectLst/>
                        </a:rPr>
                        <a:t>Dan is de aanmelding klaar met het opgeven van 2 scholen</a:t>
                      </a:r>
                      <a:endParaRPr lang="nl-N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4491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4523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2C2D67-273A-659B-C9B1-DC7B6793F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 informatie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45B0DE-5660-7E4D-353A-090557256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Informatie over de aanmeldprocedure is te vinden op:</a:t>
            </a:r>
          </a:p>
          <a:p>
            <a:pPr marL="0" indent="0">
              <a:buNone/>
            </a:pP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De-Overstap.info en De-Overstap.nl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Brugweb.nl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C3C1788-7864-A83A-F0D2-DE141D90C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368" y="2247900"/>
            <a:ext cx="1338606" cy="18288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B07BE99-8C06-D0F2-418B-A0C881547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683137" y="2235200"/>
            <a:ext cx="1057275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39147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CE8833774E94C861645D02F987C9B" ma:contentTypeVersion="18" ma:contentTypeDescription="Een nieuw document maken." ma:contentTypeScope="" ma:versionID="220c3f5b9572b299a240c759118c9c27">
  <xsd:schema xmlns:xsd="http://www.w3.org/2001/XMLSchema" xmlns:xs="http://www.w3.org/2001/XMLSchema" xmlns:p="http://schemas.microsoft.com/office/2006/metadata/properties" xmlns:ns2="d33abeff-9dd5-460d-9743-d231e7622ece" xmlns:ns3="0bfcf484-5eac-4330-be38-2dc45370a70a" xmlns:ns4="dd842b40-71c2-4f43-9b6e-41eeca808938" targetNamespace="http://schemas.microsoft.com/office/2006/metadata/properties" ma:root="true" ma:fieldsID="206222b899ee5829b34a856c04af9f75" ns2:_="" ns3:_="" ns4:_="">
    <xsd:import namespace="d33abeff-9dd5-460d-9743-d231e7622ece"/>
    <xsd:import namespace="0bfcf484-5eac-4330-be38-2dc45370a70a"/>
    <xsd:import namespace="dd842b40-71c2-4f43-9b6e-41eeca8089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3abeff-9dd5-460d-9743-d231e7622e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c20f6019-97cc-4427-8ef6-88c7a5e078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cf484-5eac-4330-be38-2dc45370a70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42b40-71c2-4f43-9b6e-41eeca808938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2d3bd65f-9b98-4723-9864-982500f1b7f6}" ma:internalName="TaxCatchAll" ma:showField="CatchAllData" ma:web="0bfcf484-5eac-4330-be38-2dc45370a7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33abeff-9dd5-460d-9743-d231e7622ece">
      <Terms xmlns="http://schemas.microsoft.com/office/infopath/2007/PartnerControls"/>
    </lcf76f155ced4ddcb4097134ff3c332f>
    <TaxCatchAll xmlns="dd842b40-71c2-4f43-9b6e-41eeca808938" xsi:nil="true"/>
  </documentManagement>
</p:properties>
</file>

<file path=customXml/itemProps1.xml><?xml version="1.0" encoding="utf-8"?>
<ds:datastoreItem xmlns:ds="http://schemas.openxmlformats.org/officeDocument/2006/customXml" ds:itemID="{09242373-D59B-4670-BC1E-073EEA67D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3abeff-9dd5-460d-9743-d231e7622ece"/>
    <ds:schemaRef ds:uri="0bfcf484-5eac-4330-be38-2dc45370a70a"/>
    <ds:schemaRef ds:uri="dd842b40-71c2-4f43-9b6e-41eeca8089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507621-BEB8-4115-B972-9873053B24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18C2B8-DD56-44A8-BD83-6A5A437F1CB5}">
  <ds:schemaRefs>
    <ds:schemaRef ds:uri="http://schemas.microsoft.com/office/2006/metadata/properties"/>
    <ds:schemaRef ds:uri="http://schemas.microsoft.com/office/infopath/2007/PartnerControls"/>
    <ds:schemaRef ds:uri="d33abeff-9dd5-460d-9743-d231e7622ece"/>
    <ds:schemaRef ds:uri="dd842b40-71c2-4f43-9b6e-41eeca80893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321</Words>
  <Application>Microsoft Macintosh PowerPoint</Application>
  <PresentationFormat>Breedbeeld</PresentationFormat>
  <Paragraphs>46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Courier New</vt:lpstr>
      <vt:lpstr>Kantoorthema</vt:lpstr>
      <vt:lpstr>De aanmeldprocedure voor de middelbare school</vt:lpstr>
      <vt:lpstr>De Overstap</vt:lpstr>
      <vt:lpstr>Procedure overzichtelijker: één lijst</vt:lpstr>
      <vt:lpstr>PowerPoint-presentatie</vt:lpstr>
      <vt:lpstr>Aantal op te geven scholen</vt:lpstr>
      <vt:lpstr>Meer informatie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Bruins, S.</dc:creator>
  <cp:lastModifiedBy>B.A. van Staalduine</cp:lastModifiedBy>
  <cp:revision>4</cp:revision>
  <dcterms:created xsi:type="dcterms:W3CDTF">2024-11-07T15:12:12Z</dcterms:created>
  <dcterms:modified xsi:type="dcterms:W3CDTF">2024-12-18T08:01:33Z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0x01010065CCE8833774E94C861645D02F987C9B</vt:lpwstr>
  </property>
  <property fmtid="{D5CDD505-2E9C-101B-9397-08002B2CF9AE}" pid="3" name="MediaServiceImageTags">
    <vt:lpwstr/>
  </property>
</Properties>
</file>